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5" r:id="rId9"/>
    <p:sldId id="262" r:id="rId10"/>
    <p:sldId id="264" r:id="rId11"/>
    <p:sldId id="266" r:id="rId1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29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C28EB-AEB6-4DB4-921F-C250A84DD687}" type="datetimeFigureOut">
              <a:rPr lang="sk-SK" smtClean="0"/>
              <a:t>15. 11. 2011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6FCBE-2C34-493B-809C-150202F989F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43206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C28EB-AEB6-4DB4-921F-C250A84DD687}" type="datetimeFigureOut">
              <a:rPr lang="sk-SK" smtClean="0"/>
              <a:t>15. 11. 2011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6FCBE-2C34-493B-809C-150202F989F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80529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C28EB-AEB6-4DB4-921F-C250A84DD687}" type="datetimeFigureOut">
              <a:rPr lang="sk-SK" smtClean="0"/>
              <a:t>15. 11. 2011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6FCBE-2C34-493B-809C-150202F989F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40497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C28EB-AEB6-4DB4-921F-C250A84DD687}" type="datetimeFigureOut">
              <a:rPr lang="sk-SK" smtClean="0"/>
              <a:t>15. 11. 2011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6FCBE-2C34-493B-809C-150202F989F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56797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C28EB-AEB6-4DB4-921F-C250A84DD687}" type="datetimeFigureOut">
              <a:rPr lang="sk-SK" smtClean="0"/>
              <a:t>15. 11. 2011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6FCBE-2C34-493B-809C-150202F989F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41957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C28EB-AEB6-4DB4-921F-C250A84DD687}" type="datetimeFigureOut">
              <a:rPr lang="sk-SK" smtClean="0"/>
              <a:t>15. 11. 2011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6FCBE-2C34-493B-809C-150202F989F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91965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C28EB-AEB6-4DB4-921F-C250A84DD687}" type="datetimeFigureOut">
              <a:rPr lang="sk-SK" smtClean="0"/>
              <a:t>15. 11. 2011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6FCBE-2C34-493B-809C-150202F989F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38138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C28EB-AEB6-4DB4-921F-C250A84DD687}" type="datetimeFigureOut">
              <a:rPr lang="sk-SK" smtClean="0"/>
              <a:t>15. 11. 2011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6FCBE-2C34-493B-809C-150202F989F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63960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C28EB-AEB6-4DB4-921F-C250A84DD687}" type="datetimeFigureOut">
              <a:rPr lang="sk-SK" smtClean="0"/>
              <a:t>15. 11. 2011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6FCBE-2C34-493B-809C-150202F989F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45416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C28EB-AEB6-4DB4-921F-C250A84DD687}" type="datetimeFigureOut">
              <a:rPr lang="sk-SK" smtClean="0"/>
              <a:t>15. 11. 2011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6FCBE-2C34-493B-809C-150202F989F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4309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C28EB-AEB6-4DB4-921F-C250A84DD687}" type="datetimeFigureOut">
              <a:rPr lang="sk-SK" smtClean="0"/>
              <a:t>15. 11. 2011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6FCBE-2C34-493B-809C-150202F989F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66445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8000"/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8C28EB-AEB6-4DB4-921F-C250A84DD687}" type="datetimeFigureOut">
              <a:rPr lang="sk-SK" smtClean="0"/>
              <a:t>15. 11. 2011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6FCBE-2C34-493B-809C-150202F989F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83779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k-SK" sz="9600" b="1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Kunstler Script" pitchFamily="66" charset="0"/>
              </a:rPr>
              <a:t>Lyrika</a:t>
            </a:r>
            <a:endParaRPr lang="sk-SK" b="1" dirty="0">
              <a:effectLst>
                <a:glow rad="63500">
                  <a:schemeClr val="accent3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  <a:latin typeface="Kunstler Script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sk-SK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</a:rPr>
              <a:t>Ľudové piesne</a:t>
            </a:r>
            <a:endParaRPr lang="sk-SK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4671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64533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9600" b="1" dirty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Kunstler Script" pitchFamily="66" charset="0"/>
              </a:rPr>
              <a:t>Literárne </a:t>
            </a:r>
            <a:r>
              <a:rPr lang="sk-SK" sz="9600" b="1" dirty="0" smtClean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Kunstler Script" pitchFamily="66" charset="0"/>
              </a:rPr>
              <a:t>pojmy</a:t>
            </a:r>
            <a:endParaRPr lang="sk-SK" sz="3600" b="1" dirty="0" smtClean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latin typeface="Gabriola" pitchFamily="82" charset="0"/>
            </a:endParaRPr>
          </a:p>
          <a:p>
            <a:r>
              <a:rPr lang="sk-SK" sz="3600" b="1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Gabriola" pitchFamily="82" charset="0"/>
              </a:rPr>
              <a:t>personifikácia (zosobnenie)</a:t>
            </a:r>
            <a:r>
              <a:rPr lang="sk-SK" sz="3600" b="1" dirty="0" smtClean="0">
                <a:latin typeface="Gabriola" pitchFamily="82" charset="0"/>
              </a:rPr>
              <a:t> – básnický prostriedok, ktorý vzniká prenášaním ľudských vlastností                na zvieratá a veci, napr. slniečko sadá</a:t>
            </a:r>
          </a:p>
          <a:p>
            <a:r>
              <a:rPr lang="sk-SK" sz="3600" b="1" dirty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Gabriola" pitchFamily="82" charset="0"/>
              </a:rPr>
              <a:t>z</a:t>
            </a:r>
            <a:r>
              <a:rPr lang="sk-SK" sz="3600" b="1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Gabriola" pitchFamily="82" charset="0"/>
              </a:rPr>
              <a:t>drobneniny</a:t>
            </a:r>
            <a:r>
              <a:rPr lang="sk-SK" sz="3600" b="1" dirty="0" smtClean="0">
                <a:latin typeface="Gabriola" pitchFamily="82" charset="0"/>
              </a:rPr>
              <a:t> – zjemňujúce slová, ktoré vyjadrujú jemný cit, napr. slniečko, dušička, holubička</a:t>
            </a:r>
          </a:p>
          <a:p>
            <a:r>
              <a:rPr lang="sk-SK" sz="3600" b="1" dirty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Gabriola" pitchFamily="82" charset="0"/>
              </a:rPr>
              <a:t>k</a:t>
            </a:r>
            <a:r>
              <a:rPr lang="sk-SK" sz="3600" b="1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Gabriola" pitchFamily="82" charset="0"/>
              </a:rPr>
              <a:t>alambúr</a:t>
            </a:r>
            <a:r>
              <a:rPr lang="sk-SK" sz="3600" b="1" dirty="0" smtClean="0">
                <a:latin typeface="Gabriola" pitchFamily="82" charset="0"/>
              </a:rPr>
              <a:t> – slovná hra založená na zvukovej podobnosti, napr. </a:t>
            </a:r>
            <a:r>
              <a:rPr lang="pl-PL" sz="3600" b="1" dirty="0" smtClean="0">
                <a:latin typeface="Gabriola" pitchFamily="82" charset="0"/>
              </a:rPr>
              <a:t>moje súdy nie sú sudy</a:t>
            </a:r>
            <a:endParaRPr lang="sk-SK" b="1" dirty="0"/>
          </a:p>
        </p:txBody>
      </p:sp>
    </p:spTree>
    <p:extLst>
      <p:ext uri="{BB962C8B-B14F-4D97-AF65-F5344CB8AC3E}">
        <p14:creationId xmlns:p14="http://schemas.microsoft.com/office/powerpoint/2010/main" val="577938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868958"/>
          </a:xfrm>
        </p:spPr>
        <p:txBody>
          <a:bodyPr>
            <a:normAutofit fontScale="90000"/>
          </a:bodyPr>
          <a:lstStyle/>
          <a:p>
            <a:pPr algn="r"/>
            <a:r>
              <a:rPr lang="sk-SK" sz="7300" b="1" i="1" dirty="0" smtClean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Gabriola" pitchFamily="82" charset="0"/>
              </a:rPr>
              <a:t>Zľudovené piesne</a:t>
            </a:r>
            <a:endParaRPr lang="sk-SK" i="1" dirty="0">
              <a:latin typeface="Gabriola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3568" y="1772816"/>
            <a:ext cx="7992888" cy="46085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3600" b="1" dirty="0" smtClean="0">
                <a:latin typeface="Gabriola" pitchFamily="82" charset="0"/>
              </a:rPr>
              <a:t>-vznikli z básní známych autorov</a:t>
            </a:r>
          </a:p>
          <a:p>
            <a:pPr marL="0" indent="0">
              <a:buNone/>
            </a:pPr>
            <a:r>
              <a:rPr lang="sk-SK" sz="3600" b="1" dirty="0" smtClean="0">
                <a:latin typeface="Gabriola" pitchFamily="82" charset="0"/>
              </a:rPr>
              <a:t>-myšlienkou aj melódiou sa tak priblížili ľudovej piesni, že ich ľud prijal za svoje</a:t>
            </a:r>
          </a:p>
          <a:p>
            <a:pPr marL="0" indent="0">
              <a:buNone/>
            </a:pPr>
            <a:r>
              <a:rPr lang="sk-SK" sz="3600" b="1" dirty="0" smtClean="0">
                <a:latin typeface="Gabriola" pitchFamily="82" charset="0"/>
              </a:rPr>
              <a:t>-patrí k nim napr. pieseň </a:t>
            </a:r>
            <a:r>
              <a:rPr lang="sk-SK" sz="4000" b="1" dirty="0" smtClean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Gabriola" pitchFamily="82" charset="0"/>
              </a:rPr>
              <a:t>Keby som bol vtáčkom </a:t>
            </a:r>
            <a:r>
              <a:rPr lang="sk-SK" sz="3600" b="1" dirty="0" smtClean="0">
                <a:latin typeface="Gabriola" pitchFamily="82" charset="0"/>
              </a:rPr>
              <a:t>(autorom textu je Ferko Urbánek, zhudobnil ju Mikuláš Schneider -Trnavský) či pieseň </a:t>
            </a:r>
            <a:r>
              <a:rPr lang="sk-SK" sz="3600" b="1" dirty="0" smtClean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Gabriola" pitchFamily="82" charset="0"/>
              </a:rPr>
              <a:t>Keď mi srdce choré </a:t>
            </a:r>
            <a:r>
              <a:rPr lang="sk-SK" sz="3600" b="1" dirty="0" smtClean="0">
                <a:latin typeface="Gabriola" pitchFamily="82" charset="0"/>
              </a:rPr>
              <a:t>(text je od Petra Pavla Zgútha, hudbu zložil Bohuslav Bulla)</a:t>
            </a:r>
          </a:p>
        </p:txBody>
      </p:sp>
    </p:spTree>
    <p:extLst>
      <p:ext uri="{BB962C8B-B14F-4D97-AF65-F5344CB8AC3E}">
        <p14:creationId xmlns:p14="http://schemas.microsoft.com/office/powerpoint/2010/main" val="1820724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5400" dirty="0" smtClean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onotype Corsiva" pitchFamily="66" charset="0"/>
              </a:rPr>
              <a:t>Literárne druhy a útvary</a:t>
            </a:r>
            <a:endParaRPr lang="sk-SK" sz="5400" dirty="0"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sz="4400" b="1" dirty="0" smtClean="0">
                <a:latin typeface="Gabriola" pitchFamily="82" charset="0"/>
              </a:rPr>
              <a:t>Literárne druhy 1. lyrika</a:t>
            </a:r>
          </a:p>
          <a:p>
            <a:pPr marL="0" indent="0">
              <a:buNone/>
            </a:pPr>
            <a:r>
              <a:rPr lang="sk-SK" sz="4400" b="1" dirty="0">
                <a:latin typeface="Gabriola" pitchFamily="82" charset="0"/>
              </a:rPr>
              <a:t>	</a:t>
            </a:r>
            <a:r>
              <a:rPr lang="sk-SK" sz="4400" b="1" dirty="0" smtClean="0">
                <a:latin typeface="Gabriola" pitchFamily="82" charset="0"/>
              </a:rPr>
              <a:t>		2. epika</a:t>
            </a:r>
          </a:p>
          <a:p>
            <a:pPr marL="0" indent="0">
              <a:buNone/>
            </a:pPr>
            <a:r>
              <a:rPr lang="sk-SK" sz="4400" b="1" dirty="0">
                <a:latin typeface="Gabriola" pitchFamily="82" charset="0"/>
              </a:rPr>
              <a:t>	</a:t>
            </a:r>
            <a:r>
              <a:rPr lang="sk-SK" sz="4400" b="1" dirty="0" smtClean="0">
                <a:latin typeface="Gabriola" pitchFamily="82" charset="0"/>
              </a:rPr>
              <a:t>		3. dráma</a:t>
            </a:r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r>
              <a:rPr lang="sk-SK" dirty="0"/>
              <a:t>	</a:t>
            </a:r>
            <a:r>
              <a:rPr lang="sk-SK" dirty="0" smtClean="0"/>
              <a:t>		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560690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/>
          </a:bodyPr>
          <a:lstStyle/>
          <a:p>
            <a:r>
              <a:rPr lang="sk-SK" sz="8800" b="1" dirty="0" smtClean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Kunstler Script" pitchFamily="66" charset="0"/>
              </a:rPr>
              <a:t>Lyrika</a:t>
            </a:r>
            <a:endParaRPr lang="sk-SK" dirty="0"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4400" b="1" dirty="0">
                <a:solidFill>
                  <a:schemeClr val="accent2">
                    <a:lumMod val="50000"/>
                  </a:schemeClr>
                </a:solidFill>
                <a:latin typeface="Gabriola" pitchFamily="82" charset="0"/>
              </a:rPr>
              <a:t>l</a:t>
            </a:r>
            <a:r>
              <a:rPr lang="sk-SK" sz="4400" b="1" dirty="0" smtClean="0">
                <a:solidFill>
                  <a:schemeClr val="accent2">
                    <a:lumMod val="50000"/>
                  </a:schemeClr>
                </a:solidFill>
                <a:latin typeface="Gabriola" pitchFamily="82" charset="0"/>
              </a:rPr>
              <a:t>iterárny druh</a:t>
            </a:r>
          </a:p>
          <a:p>
            <a:r>
              <a:rPr lang="sk-SK" sz="4400" b="1" dirty="0" smtClean="0">
                <a:solidFill>
                  <a:schemeClr val="accent2">
                    <a:lumMod val="50000"/>
                  </a:schemeClr>
                </a:solidFill>
                <a:latin typeface="Gabriola" pitchFamily="82" charset="0"/>
              </a:rPr>
              <a:t>nemá dej</a:t>
            </a:r>
          </a:p>
          <a:p>
            <a:r>
              <a:rPr lang="sk-SK" sz="4400" b="1" dirty="0">
                <a:solidFill>
                  <a:schemeClr val="accent2">
                    <a:lumMod val="50000"/>
                  </a:schemeClr>
                </a:solidFill>
                <a:latin typeface="Gabriola" pitchFamily="82" charset="0"/>
              </a:rPr>
              <a:t>v</a:t>
            </a:r>
            <a:r>
              <a:rPr lang="sk-SK" sz="4400" b="1" dirty="0" smtClean="0">
                <a:solidFill>
                  <a:schemeClr val="accent2">
                    <a:lumMod val="50000"/>
                  </a:schemeClr>
                </a:solidFill>
                <a:latin typeface="Gabriola" pitchFamily="82" charset="0"/>
              </a:rPr>
              <a:t>yjadruje myšlienky, city a nálady autora</a:t>
            </a:r>
          </a:p>
          <a:p>
            <a:r>
              <a:rPr lang="sk-SK" sz="4400" b="1" dirty="0">
                <a:solidFill>
                  <a:schemeClr val="accent2">
                    <a:lumMod val="50000"/>
                  </a:schemeClr>
                </a:solidFill>
                <a:latin typeface="Gabriola" pitchFamily="82" charset="0"/>
              </a:rPr>
              <a:t>l</a:t>
            </a:r>
            <a:r>
              <a:rPr lang="sk-SK" sz="4400" b="1" dirty="0" smtClean="0">
                <a:solidFill>
                  <a:schemeClr val="accent2">
                    <a:lumMod val="50000"/>
                  </a:schemeClr>
                </a:solidFill>
                <a:latin typeface="Gabriola" pitchFamily="82" charset="0"/>
              </a:rPr>
              <a:t>yrické literárne útvary (žánre) – báseň, pieseň</a:t>
            </a:r>
            <a:endParaRPr lang="sk-SK" sz="4400" b="1" dirty="0">
              <a:solidFill>
                <a:schemeClr val="accent2">
                  <a:lumMod val="50000"/>
                </a:schemeClr>
              </a:solidFill>
              <a:latin typeface="Gabriola" pitchFamily="8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692696"/>
            <a:ext cx="1819275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678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pPr algn="r"/>
            <a:r>
              <a:rPr lang="sk-SK" sz="12800" b="1" dirty="0" smtClean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Kunstler Script" pitchFamily="66" charset="0"/>
              </a:rPr>
              <a:t>Epika</a:t>
            </a:r>
            <a:endParaRPr lang="sk-SK" dirty="0"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3989040"/>
          </a:xfrm>
        </p:spPr>
        <p:txBody>
          <a:bodyPr>
            <a:normAutofit/>
          </a:bodyPr>
          <a:lstStyle/>
          <a:p>
            <a:r>
              <a:rPr lang="sk-SK" sz="4400" b="1" dirty="0" smtClean="0">
                <a:solidFill>
                  <a:schemeClr val="accent2">
                    <a:lumMod val="50000"/>
                  </a:schemeClr>
                </a:solidFill>
                <a:latin typeface="Gabriola" pitchFamily="82" charset="0"/>
              </a:rPr>
              <a:t>literárny druh</a:t>
            </a:r>
          </a:p>
          <a:p>
            <a:r>
              <a:rPr lang="sk-SK" sz="4400" b="1" dirty="0" smtClean="0">
                <a:solidFill>
                  <a:schemeClr val="accent2">
                    <a:lumMod val="50000"/>
                  </a:schemeClr>
                </a:solidFill>
                <a:latin typeface="Gabriola" pitchFamily="82" charset="0"/>
              </a:rPr>
              <a:t>má dej</a:t>
            </a:r>
          </a:p>
          <a:p>
            <a:r>
              <a:rPr lang="sk-SK" sz="4400" b="1" dirty="0" smtClean="0">
                <a:solidFill>
                  <a:schemeClr val="accent2">
                    <a:lumMod val="50000"/>
                  </a:schemeClr>
                </a:solidFill>
                <a:latin typeface="Gabriola" pitchFamily="82" charset="0"/>
              </a:rPr>
              <a:t>epické literárne útvary (žánre) – rozprávka, legenda, povesť, ...</a:t>
            </a:r>
            <a:endParaRPr lang="sk-SK" sz="4400" b="1" dirty="0">
              <a:solidFill>
                <a:schemeClr val="accent2">
                  <a:lumMod val="50000"/>
                </a:schemeClr>
              </a:solidFill>
              <a:latin typeface="Gabriola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1713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sk-SK" sz="9600" b="1" i="1" dirty="0" smtClean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Gabriola" pitchFamily="82" charset="0"/>
              </a:rPr>
              <a:t>Pieseň	</a:t>
            </a:r>
            <a:endParaRPr lang="sk-SK" i="1" dirty="0">
              <a:latin typeface="Gabriola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576" y="1600200"/>
            <a:ext cx="6984776" cy="4525963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sk-SK" sz="4400" b="1" dirty="0" smtClean="0">
                <a:latin typeface="Gabriola" pitchFamily="82" charset="0"/>
              </a:rPr>
              <a:t>báseň určená na spievanie</a:t>
            </a:r>
          </a:p>
          <a:p>
            <a:pPr>
              <a:buFontTx/>
              <a:buChar char="-"/>
            </a:pPr>
            <a:r>
              <a:rPr lang="sk-SK" sz="4400" b="1" dirty="0">
                <a:latin typeface="Gabriola" pitchFamily="82" charset="0"/>
              </a:rPr>
              <a:t>j</a:t>
            </a:r>
            <a:r>
              <a:rPr lang="sk-SK" sz="4400" b="1" dirty="0" smtClean="0">
                <a:latin typeface="Gabriola" pitchFamily="82" charset="0"/>
              </a:rPr>
              <a:t>ej text a melódia sú viazané - </a:t>
            </a:r>
            <a:r>
              <a:rPr lang="sk-SK" sz="4000" b="1" dirty="0" smtClean="0">
                <a:latin typeface="Gabriola" pitchFamily="82" charset="0"/>
              </a:rPr>
              <a:t>rýmom</a:t>
            </a:r>
          </a:p>
          <a:p>
            <a:pPr marL="3657600" lvl="8" indent="0">
              <a:buNone/>
            </a:pPr>
            <a:r>
              <a:rPr lang="sk-SK" sz="4000" b="1" dirty="0">
                <a:latin typeface="Gabriola" pitchFamily="82" charset="0"/>
              </a:rPr>
              <a:t>	</a:t>
            </a:r>
            <a:r>
              <a:rPr lang="sk-SK" sz="4000" b="1" dirty="0" smtClean="0">
                <a:latin typeface="Gabriola" pitchFamily="82" charset="0"/>
              </a:rPr>
              <a:t>- rytmom</a:t>
            </a:r>
          </a:p>
          <a:p>
            <a:pPr marL="3657600" lvl="8" indent="0">
              <a:buNone/>
            </a:pPr>
            <a:r>
              <a:rPr lang="sk-SK" sz="4000" b="1" dirty="0" smtClean="0">
                <a:latin typeface="Gabriola" pitchFamily="82" charset="0"/>
              </a:rPr>
              <a:t>	- veršami</a:t>
            </a:r>
          </a:p>
          <a:p>
            <a:pPr marL="457200" lvl="1" indent="0">
              <a:buNone/>
            </a:pPr>
            <a:r>
              <a:rPr lang="sk-SK" sz="4000" b="1" dirty="0" smtClean="0">
                <a:latin typeface="Gabriola" pitchFamily="82" charset="0"/>
              </a:rPr>
              <a:t>					- strofami</a:t>
            </a:r>
            <a:endParaRPr lang="sk-SK" sz="4000" b="1" dirty="0">
              <a:latin typeface="Gabriola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5156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868958"/>
          </a:xfrm>
        </p:spPr>
        <p:txBody>
          <a:bodyPr>
            <a:normAutofit fontScale="90000"/>
          </a:bodyPr>
          <a:lstStyle/>
          <a:p>
            <a:pPr algn="r"/>
            <a:r>
              <a:rPr lang="sk-SK" sz="7300" b="1" i="1" dirty="0" smtClean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Gabriola" pitchFamily="82" charset="0"/>
              </a:rPr>
              <a:t>Ľudové  piesne</a:t>
            </a:r>
            <a:endParaRPr lang="sk-SK" i="1" dirty="0">
              <a:latin typeface="Gabriola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3568" y="1196752"/>
            <a:ext cx="7992888" cy="518457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sk-SK" sz="4000" b="1" dirty="0" smtClean="0">
                <a:latin typeface="Gabriola" pitchFamily="82" charset="0"/>
              </a:rPr>
              <a:t>vznikali od dávnych čias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sk-SK" sz="4000" b="1" dirty="0" smtClean="0">
                <a:latin typeface="Gabriola" pitchFamily="82" charset="0"/>
              </a:rPr>
              <a:t>nepoznáme ich autorov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sk-SK" sz="4000" b="1" dirty="0" smtClean="0">
                <a:latin typeface="Gabriola" pitchFamily="82" charset="0"/>
              </a:rPr>
              <a:t>šírili sa ústnym podaním z generácie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k-SK" sz="4000" b="1" dirty="0">
                <a:latin typeface="Gabriola" pitchFamily="82" charset="0"/>
              </a:rPr>
              <a:t>	</a:t>
            </a:r>
            <a:r>
              <a:rPr lang="sk-SK" sz="4000" b="1" dirty="0" smtClean="0">
                <a:latin typeface="Gabriola" pitchFamily="82" charset="0"/>
              </a:rPr>
              <a:t>na generáciu – </a:t>
            </a:r>
            <a:r>
              <a:rPr lang="sk-SK" sz="4000" b="1" dirty="0" smtClean="0">
                <a:solidFill>
                  <a:srgbClr val="FF0000"/>
                </a:solidFill>
                <a:latin typeface="Gabriola" pitchFamily="82" charset="0"/>
              </a:rPr>
              <a:t>tradovaním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sk-SK" sz="4000" b="1" dirty="0" smtClean="0">
                <a:latin typeface="Gabriola" pitchFamily="82" charset="0"/>
              </a:rPr>
              <a:t>sú prejavom duchovného života každého národa</a:t>
            </a:r>
          </a:p>
          <a:p>
            <a:pPr marL="0" indent="0">
              <a:buNone/>
            </a:pPr>
            <a:endParaRPr lang="sk-SK" sz="3600" b="1" dirty="0" smtClean="0">
              <a:latin typeface="Gabriola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0275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868958"/>
          </a:xfrm>
        </p:spPr>
        <p:txBody>
          <a:bodyPr>
            <a:normAutofit fontScale="90000"/>
          </a:bodyPr>
          <a:lstStyle/>
          <a:p>
            <a:pPr algn="r"/>
            <a:r>
              <a:rPr lang="sk-SK" sz="7300" b="1" i="1" dirty="0" smtClean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Gabriola" pitchFamily="82" charset="0"/>
              </a:rPr>
              <a:t>Ľudové  piesne</a:t>
            </a:r>
            <a:endParaRPr lang="sk-SK" i="1" dirty="0">
              <a:latin typeface="Gabriola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3568" y="1196752"/>
            <a:ext cx="7992888" cy="5184576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sk-SK" sz="3200" b="1" dirty="0" smtClean="0">
                <a:latin typeface="Gabriola" pitchFamily="82" charset="0"/>
              </a:rPr>
              <a:t>patria k nim – uspávanky</a:t>
            </a:r>
          </a:p>
          <a:p>
            <a:pPr marL="0" indent="0">
              <a:buNone/>
            </a:pPr>
            <a:r>
              <a:rPr lang="sk-SK" sz="3200" b="1" dirty="0">
                <a:latin typeface="Gabriola" pitchFamily="82" charset="0"/>
              </a:rPr>
              <a:t>	</a:t>
            </a:r>
            <a:r>
              <a:rPr lang="sk-SK" sz="3200" b="1" dirty="0" smtClean="0">
                <a:latin typeface="Gabriola" pitchFamily="82" charset="0"/>
              </a:rPr>
              <a:t>	-  ľúbostné piesne</a:t>
            </a:r>
          </a:p>
          <a:p>
            <a:pPr marL="0" indent="0">
              <a:buNone/>
            </a:pPr>
            <a:r>
              <a:rPr lang="sk-SK" sz="3200" b="1" dirty="0">
                <a:latin typeface="Gabriola" pitchFamily="82" charset="0"/>
              </a:rPr>
              <a:t>	</a:t>
            </a:r>
            <a:r>
              <a:rPr lang="sk-SK" sz="3200" b="1" dirty="0" smtClean="0">
                <a:latin typeface="Gabriola" pitchFamily="82" charset="0"/>
              </a:rPr>
              <a:t>	- pracovné </a:t>
            </a:r>
            <a:r>
              <a:rPr lang="sk-SK" sz="3200" b="1" dirty="0">
                <a:latin typeface="Gabriola" pitchFamily="82" charset="0"/>
              </a:rPr>
              <a:t>piesne </a:t>
            </a:r>
            <a:endParaRPr lang="sk-SK" sz="3200" b="1" dirty="0" smtClean="0">
              <a:latin typeface="Gabriola" pitchFamily="82" charset="0"/>
            </a:endParaRPr>
          </a:p>
          <a:p>
            <a:pPr marL="0" indent="0">
              <a:buNone/>
            </a:pPr>
            <a:r>
              <a:rPr lang="sk-SK" sz="3200" b="1" dirty="0">
                <a:latin typeface="Gabriola" pitchFamily="82" charset="0"/>
              </a:rPr>
              <a:t>	</a:t>
            </a:r>
            <a:r>
              <a:rPr lang="sk-SK" sz="3200" b="1" dirty="0" smtClean="0">
                <a:latin typeface="Gabriola" pitchFamily="82" charset="0"/>
              </a:rPr>
              <a:t>	- koledy</a:t>
            </a:r>
          </a:p>
          <a:p>
            <a:pPr marL="0" indent="0">
              <a:buNone/>
            </a:pPr>
            <a:r>
              <a:rPr lang="sk-SK" sz="3200" b="1" dirty="0">
                <a:latin typeface="Gabriola" pitchFamily="82" charset="0"/>
              </a:rPr>
              <a:t>	</a:t>
            </a:r>
            <a:r>
              <a:rPr lang="sk-SK" sz="3200" b="1" dirty="0" smtClean="0">
                <a:latin typeface="Gabriola" pitchFamily="82" charset="0"/>
              </a:rPr>
              <a:t>	-  zbojnícke </a:t>
            </a:r>
            <a:r>
              <a:rPr lang="sk-SK" sz="3200" b="1" dirty="0">
                <a:latin typeface="Gabriola" pitchFamily="82" charset="0"/>
              </a:rPr>
              <a:t>piesne </a:t>
            </a:r>
            <a:endParaRPr lang="sk-SK" sz="3200" b="1" dirty="0" smtClean="0">
              <a:latin typeface="Gabriola" pitchFamily="82" charset="0"/>
            </a:endParaRPr>
          </a:p>
          <a:p>
            <a:pPr marL="0" indent="0">
              <a:buNone/>
            </a:pPr>
            <a:r>
              <a:rPr lang="sk-SK" sz="3200" b="1" dirty="0">
                <a:latin typeface="Gabriola" pitchFamily="82" charset="0"/>
              </a:rPr>
              <a:t>	</a:t>
            </a:r>
            <a:r>
              <a:rPr lang="sk-SK" sz="3200" b="1" dirty="0" smtClean="0">
                <a:latin typeface="Gabriola" pitchFamily="82" charset="0"/>
              </a:rPr>
              <a:t>	- vojenské </a:t>
            </a:r>
            <a:r>
              <a:rPr lang="sk-SK" sz="3200" b="1" dirty="0">
                <a:latin typeface="Gabriola" pitchFamily="82" charset="0"/>
              </a:rPr>
              <a:t>piesne </a:t>
            </a:r>
            <a:endParaRPr lang="sk-SK" sz="3200" b="1" dirty="0" smtClean="0">
              <a:latin typeface="Gabriola" pitchFamily="82" charset="0"/>
            </a:endParaRPr>
          </a:p>
          <a:p>
            <a:pPr marL="0" indent="0">
              <a:buNone/>
            </a:pPr>
            <a:r>
              <a:rPr lang="sk-SK" sz="3200" b="1" dirty="0">
                <a:latin typeface="Gabriola" pitchFamily="82" charset="0"/>
              </a:rPr>
              <a:t>	</a:t>
            </a:r>
            <a:r>
              <a:rPr lang="sk-SK" sz="3200" b="1" dirty="0" smtClean="0">
                <a:latin typeface="Gabriola" pitchFamily="82" charset="0"/>
              </a:rPr>
              <a:t>	- regrútske </a:t>
            </a:r>
            <a:r>
              <a:rPr lang="sk-SK" sz="3200" b="1" dirty="0">
                <a:latin typeface="Gabriola" pitchFamily="82" charset="0"/>
              </a:rPr>
              <a:t>piesne.</a:t>
            </a:r>
            <a:endParaRPr lang="sk-SK" sz="3200" b="1" dirty="0" smtClean="0">
              <a:latin typeface="Gabriola" pitchFamily="82" charset="0"/>
            </a:endParaRPr>
          </a:p>
          <a:p>
            <a:pPr>
              <a:buFontTx/>
              <a:buChar char="-"/>
            </a:pPr>
            <a:r>
              <a:rPr lang="sk-SK" sz="3200" b="1" dirty="0" smtClean="0">
                <a:latin typeface="Gabriola" pitchFamily="82" charset="0"/>
              </a:rPr>
              <a:t>boli  zozbierané v 18. a 19. stor.,</a:t>
            </a:r>
          </a:p>
          <a:p>
            <a:pPr>
              <a:buFontTx/>
              <a:buChar char="-"/>
            </a:pPr>
            <a:r>
              <a:rPr lang="sk-SK" sz="3200" b="1" dirty="0" smtClean="0">
                <a:latin typeface="Gabriola" pitchFamily="82" charset="0"/>
              </a:rPr>
              <a:t>významným zberateľom bol </a:t>
            </a:r>
            <a:r>
              <a:rPr lang="sk-SK" sz="3200" b="1" dirty="0" smtClean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Gabriola" pitchFamily="82" charset="0"/>
              </a:rPr>
              <a:t>Ján Kollár</a:t>
            </a:r>
            <a:endParaRPr lang="sk-SK" sz="3200" b="1" dirty="0" smtClean="0">
              <a:latin typeface="Gabriola" pitchFamily="82" charset="0"/>
            </a:endParaRPr>
          </a:p>
          <a:p>
            <a:pPr marL="0" indent="0">
              <a:buNone/>
            </a:pPr>
            <a:endParaRPr lang="sk-SK" sz="3600" b="1" dirty="0" smtClean="0">
              <a:latin typeface="Gabriola" pitchFamily="8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2204864"/>
            <a:ext cx="2306828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388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868958"/>
          </a:xfrm>
        </p:spPr>
        <p:txBody>
          <a:bodyPr>
            <a:normAutofit fontScale="90000"/>
          </a:bodyPr>
          <a:lstStyle/>
          <a:p>
            <a:pPr algn="r"/>
            <a:r>
              <a:rPr lang="sk-SK" sz="7300" b="1" i="1" dirty="0" smtClean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Gabriola" pitchFamily="82" charset="0"/>
              </a:rPr>
              <a:t>Ľudové  piesne</a:t>
            </a:r>
            <a:endParaRPr lang="sk-SK" i="1" dirty="0">
              <a:latin typeface="Gabriola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3568" y="1642592"/>
            <a:ext cx="7992888" cy="488275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k-SK" sz="3000" b="1" dirty="0" smtClean="0">
                <a:latin typeface="Gabriola" pitchFamily="82" charset="0"/>
              </a:rPr>
              <a:t>Uspávanky - </a:t>
            </a:r>
            <a:r>
              <a:rPr lang="sk-SK" sz="3000" dirty="0" smtClean="0">
                <a:latin typeface="Gabriola" pitchFamily="82" charset="0"/>
              </a:rPr>
              <a:t>piesne spievané pri </a:t>
            </a:r>
            <a:r>
              <a:rPr lang="sk-SK" sz="3000" dirty="0">
                <a:latin typeface="Gabriola" pitchFamily="82" charset="0"/>
              </a:rPr>
              <a:t>uspávaní </a:t>
            </a:r>
            <a:r>
              <a:rPr lang="sk-SK" sz="3000" dirty="0" smtClean="0">
                <a:latin typeface="Gabriola" pitchFamily="82" charset="0"/>
              </a:rPr>
              <a:t>dieťaťa</a:t>
            </a:r>
            <a:endParaRPr lang="sk-SK" sz="3000" b="1" dirty="0" smtClean="0">
              <a:latin typeface="Gabriola" pitchFamily="82" charset="0"/>
            </a:endParaRPr>
          </a:p>
          <a:p>
            <a:pPr marL="0" indent="0">
              <a:buNone/>
            </a:pPr>
            <a:r>
              <a:rPr lang="sk-SK" sz="3000" b="1" dirty="0" smtClean="0">
                <a:latin typeface="Gabriola" pitchFamily="82" charset="0"/>
              </a:rPr>
              <a:t>Ľúbostné piesne - </a:t>
            </a:r>
            <a:r>
              <a:rPr lang="sk-SK" sz="3000" dirty="0">
                <a:latin typeface="Gabriola" pitchFamily="82" charset="0"/>
              </a:rPr>
              <a:t>piesne o láske, vyznania </a:t>
            </a:r>
            <a:r>
              <a:rPr lang="sk-SK" sz="3000" dirty="0" smtClean="0">
                <a:latin typeface="Gabriola" pitchFamily="82" charset="0"/>
              </a:rPr>
              <a:t>lásky, mnohé </a:t>
            </a:r>
            <a:r>
              <a:rPr lang="sk-SK" sz="3000" dirty="0">
                <a:latin typeface="Gabriola" pitchFamily="82" charset="0"/>
              </a:rPr>
              <a:t>z nich súvisia napr. so svadobnými obradmi a pôvodne boli ich súčasťou</a:t>
            </a:r>
            <a:endParaRPr lang="sk-SK" sz="3000" b="1" dirty="0" smtClean="0">
              <a:latin typeface="Gabriola" pitchFamily="82" charset="0"/>
            </a:endParaRPr>
          </a:p>
          <a:p>
            <a:pPr marL="0" indent="0">
              <a:buNone/>
            </a:pPr>
            <a:r>
              <a:rPr lang="sk-SK" sz="3000" b="1" dirty="0" smtClean="0">
                <a:latin typeface="Gabriola" pitchFamily="82" charset="0"/>
              </a:rPr>
              <a:t>Pracovné </a:t>
            </a:r>
            <a:r>
              <a:rPr lang="sk-SK" sz="3000" b="1" dirty="0">
                <a:latin typeface="Gabriola" pitchFamily="82" charset="0"/>
              </a:rPr>
              <a:t>piesne </a:t>
            </a:r>
            <a:r>
              <a:rPr lang="sk-SK" sz="3000" b="1" dirty="0" smtClean="0">
                <a:latin typeface="Gabriola" pitchFamily="82" charset="0"/>
              </a:rPr>
              <a:t>- </a:t>
            </a:r>
            <a:r>
              <a:rPr lang="sk-SK" sz="3000" dirty="0">
                <a:latin typeface="Gabriola" pitchFamily="82" charset="0"/>
              </a:rPr>
              <a:t>patria medzi najstaršie ľudové piesne, súviseli s prácou a ich prvotnou úlohou bolo zrytmizovať pohyby viacerých ľudí pri práci</a:t>
            </a:r>
            <a:r>
              <a:rPr lang="sk-SK" sz="3000" dirty="0" smtClean="0">
                <a:latin typeface="Gabriola" pitchFamily="82" charset="0"/>
              </a:rPr>
              <a:t>., patria k nim aj trávnice, pastierske či valašské piesne</a:t>
            </a:r>
            <a:endParaRPr lang="sk-SK" sz="3000" b="1" dirty="0" smtClean="0">
              <a:latin typeface="Gabriola" pitchFamily="82" charset="0"/>
            </a:endParaRPr>
          </a:p>
          <a:p>
            <a:pPr marL="0" indent="0">
              <a:buNone/>
            </a:pPr>
            <a:r>
              <a:rPr lang="sk-SK" sz="3000" b="1" dirty="0" smtClean="0">
                <a:latin typeface="Gabriola" pitchFamily="82" charset="0"/>
              </a:rPr>
              <a:t>Koledy – </a:t>
            </a:r>
            <a:r>
              <a:rPr lang="sk-SK" sz="3000" dirty="0" smtClean="0">
                <a:latin typeface="Gabriola" pitchFamily="82" charset="0"/>
              </a:rPr>
              <a:t>obradobé piesne najmä vianočného obdobia</a:t>
            </a:r>
          </a:p>
          <a:p>
            <a:pPr marL="0" indent="0">
              <a:buNone/>
            </a:pPr>
            <a:r>
              <a:rPr lang="sk-SK" sz="3000" b="1" dirty="0" smtClean="0">
                <a:latin typeface="Gabriola" pitchFamily="82" charset="0"/>
              </a:rPr>
              <a:t>Zbojnícke </a:t>
            </a:r>
            <a:r>
              <a:rPr lang="sk-SK" sz="3000" b="1" dirty="0">
                <a:latin typeface="Gabriola" pitchFamily="82" charset="0"/>
              </a:rPr>
              <a:t>piesne </a:t>
            </a:r>
            <a:r>
              <a:rPr lang="sk-SK" sz="3000" b="1" dirty="0" smtClean="0">
                <a:latin typeface="Gabriola" pitchFamily="82" charset="0"/>
              </a:rPr>
              <a:t>– </a:t>
            </a:r>
            <a:r>
              <a:rPr lang="sk-SK" sz="3000" dirty="0" smtClean="0">
                <a:latin typeface="Gabriola" pitchFamily="82" charset="0"/>
              </a:rPr>
              <a:t>piesne ospevujúce </a:t>
            </a:r>
            <a:r>
              <a:rPr lang="sk-SK" sz="3000" dirty="0">
                <a:latin typeface="Gabriola" pitchFamily="82" charset="0"/>
              </a:rPr>
              <a:t>zbojníkov, napr. Jánošíka. Ich dôležitým znakom je ich epickosť, teda majú aj postavy a </a:t>
            </a:r>
            <a:r>
              <a:rPr lang="sk-SK" sz="3000" dirty="0" smtClean="0">
                <a:latin typeface="Gabriola" pitchFamily="82" charset="0"/>
              </a:rPr>
              <a:t>príbeh.</a:t>
            </a:r>
            <a:endParaRPr lang="sk-SK" sz="3000" b="1" dirty="0" smtClean="0">
              <a:latin typeface="Gabriola" pitchFamily="82" charset="0"/>
            </a:endParaRPr>
          </a:p>
          <a:p>
            <a:pPr marL="0" indent="0">
              <a:buNone/>
            </a:pPr>
            <a:r>
              <a:rPr lang="sk-SK" sz="3000" b="1" dirty="0" smtClean="0">
                <a:latin typeface="Gabriola" pitchFamily="82" charset="0"/>
              </a:rPr>
              <a:t>Vojenské </a:t>
            </a:r>
            <a:r>
              <a:rPr lang="sk-SK" sz="3000" b="1" dirty="0">
                <a:latin typeface="Gabriola" pitchFamily="82" charset="0"/>
              </a:rPr>
              <a:t>piesne </a:t>
            </a:r>
            <a:r>
              <a:rPr lang="sk-SK" sz="3000" b="1" dirty="0" smtClean="0">
                <a:latin typeface="Gabriola" pitchFamily="82" charset="0"/>
              </a:rPr>
              <a:t>– </a:t>
            </a:r>
            <a:r>
              <a:rPr lang="sk-SK" sz="3000" dirty="0" smtClean="0">
                <a:latin typeface="Gabriola" pitchFamily="82" charset="0"/>
              </a:rPr>
              <a:t>piesne, ktoré zobrazujú </a:t>
            </a:r>
            <a:r>
              <a:rPr lang="sk-SK" sz="3000" dirty="0">
                <a:latin typeface="Gabriola" pitchFamily="82" charset="0"/>
              </a:rPr>
              <a:t>život v kasárňach</a:t>
            </a:r>
            <a:endParaRPr lang="sk-SK" sz="3000" b="1" dirty="0" smtClean="0">
              <a:latin typeface="Gabriola" pitchFamily="82" charset="0"/>
            </a:endParaRPr>
          </a:p>
          <a:p>
            <a:pPr marL="0" indent="0">
              <a:buNone/>
            </a:pPr>
            <a:r>
              <a:rPr lang="sk-SK" sz="3000" b="1" dirty="0" smtClean="0">
                <a:latin typeface="Gabriola" pitchFamily="82" charset="0"/>
              </a:rPr>
              <a:t>Regrútske </a:t>
            </a:r>
            <a:r>
              <a:rPr lang="sk-SK" sz="3000" b="1" dirty="0">
                <a:latin typeface="Gabriola" pitchFamily="82" charset="0"/>
              </a:rPr>
              <a:t>piesne</a:t>
            </a:r>
            <a:r>
              <a:rPr lang="sk-SK" sz="3000" b="1" dirty="0" smtClean="0">
                <a:latin typeface="Gabriola" pitchFamily="82" charset="0"/>
              </a:rPr>
              <a:t>.</a:t>
            </a:r>
            <a:r>
              <a:rPr lang="sk-SK" sz="3000" dirty="0">
                <a:latin typeface="Gabriola" pitchFamily="82" charset="0"/>
              </a:rPr>
              <a:t> </a:t>
            </a:r>
            <a:r>
              <a:rPr lang="sk-SK" sz="3000" dirty="0" smtClean="0">
                <a:latin typeface="Gabriola" pitchFamily="82" charset="0"/>
              </a:rPr>
              <a:t>Piesne, ktoré spievali </a:t>
            </a:r>
            <a:r>
              <a:rPr lang="sk-SK" sz="3000" dirty="0">
                <a:latin typeface="Gabriola" pitchFamily="82" charset="0"/>
              </a:rPr>
              <a:t>o násilnom odvádzaní </a:t>
            </a:r>
            <a:r>
              <a:rPr lang="sk-SK" sz="3000" dirty="0" smtClean="0">
                <a:latin typeface="Gabriola" pitchFamily="82" charset="0"/>
              </a:rPr>
              <a:t>              do armády.</a:t>
            </a:r>
            <a:endParaRPr lang="sk-SK" sz="3600" b="1" dirty="0" smtClean="0">
              <a:latin typeface="Gabriola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8699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6453336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sk-SK" sz="9600" b="1" dirty="0" smtClean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Kunstler Script" pitchFamily="66" charset="0"/>
              </a:rPr>
              <a:t>Literárne pojmy</a:t>
            </a:r>
          </a:p>
          <a:p>
            <a:pPr>
              <a:lnSpc>
                <a:spcPct val="150000"/>
              </a:lnSpc>
            </a:pPr>
            <a:r>
              <a:rPr lang="sk-SK" sz="4000" b="1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Gabriola" pitchFamily="82" charset="0"/>
              </a:rPr>
              <a:t>verš</a:t>
            </a:r>
            <a:r>
              <a:rPr lang="sk-SK" sz="4000" b="1" dirty="0" smtClean="0">
                <a:latin typeface="Gabriola" pitchFamily="82" charset="0"/>
              </a:rPr>
              <a:t> – jeden riadok v básni</a:t>
            </a:r>
          </a:p>
          <a:p>
            <a:pPr>
              <a:lnSpc>
                <a:spcPct val="150000"/>
              </a:lnSpc>
            </a:pPr>
            <a:r>
              <a:rPr lang="sk-SK" sz="4000" b="1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Gabriola" pitchFamily="82" charset="0"/>
              </a:rPr>
              <a:t>strofa</a:t>
            </a:r>
            <a:r>
              <a:rPr lang="sk-SK" sz="4000" b="1" dirty="0" smtClean="0">
                <a:latin typeface="Gabriola" pitchFamily="82" charset="0"/>
              </a:rPr>
              <a:t> – skupina veršov oddelená od inej skupiny veršov medzerou</a:t>
            </a:r>
          </a:p>
          <a:p>
            <a:pPr>
              <a:lnSpc>
                <a:spcPct val="150000"/>
              </a:lnSpc>
            </a:pPr>
            <a:r>
              <a:rPr lang="sk-SK" sz="4000" b="1" dirty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Gabriola" pitchFamily="82" charset="0"/>
              </a:rPr>
              <a:t>r</a:t>
            </a:r>
            <a:r>
              <a:rPr lang="sk-SK" sz="4000" b="1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Gabriola" pitchFamily="82" charset="0"/>
              </a:rPr>
              <a:t>ým</a:t>
            </a:r>
            <a:r>
              <a:rPr lang="sk-SK" sz="4000" b="1" dirty="0" smtClean="0">
                <a:latin typeface="Gabriola" pitchFamily="82" charset="0"/>
              </a:rPr>
              <a:t> – zvuková zhoda slabík na konci veršov</a:t>
            </a:r>
          </a:p>
          <a:p>
            <a:pPr>
              <a:lnSpc>
                <a:spcPct val="150000"/>
              </a:lnSpc>
            </a:pPr>
            <a:r>
              <a:rPr lang="sk-SK" sz="4000" b="1" dirty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Gabriola" pitchFamily="82" charset="0"/>
              </a:rPr>
              <a:t>r</a:t>
            </a:r>
            <a:r>
              <a:rPr lang="sk-SK" sz="4000" b="1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Gabriola" pitchFamily="82" charset="0"/>
              </a:rPr>
              <a:t>ytmus</a:t>
            </a:r>
            <a:r>
              <a:rPr lang="sk-SK" sz="4000" b="1" dirty="0" smtClean="0">
                <a:latin typeface="Gabriola" pitchFamily="82" charset="0"/>
              </a:rPr>
              <a:t> – pravidelné striedanie prízvučných a neprízvučných slabík</a:t>
            </a:r>
          </a:p>
        </p:txBody>
      </p:sp>
    </p:spTree>
    <p:extLst>
      <p:ext uri="{BB962C8B-B14F-4D97-AF65-F5344CB8AC3E}">
        <p14:creationId xmlns:p14="http://schemas.microsoft.com/office/powerpoint/2010/main" val="1540035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750</TotalTime>
  <Words>261</Words>
  <Application>Microsoft Office PowerPoint</Application>
  <PresentationFormat>On-screen Show (4:3)</PresentationFormat>
  <Paragraphs>60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Lyrika</vt:lpstr>
      <vt:lpstr>Literárne druhy a útvary</vt:lpstr>
      <vt:lpstr>Lyrika</vt:lpstr>
      <vt:lpstr>Epika</vt:lpstr>
      <vt:lpstr>Pieseň </vt:lpstr>
      <vt:lpstr>Ľudové  piesne</vt:lpstr>
      <vt:lpstr>Ľudové  piesne</vt:lpstr>
      <vt:lpstr>Ľudové  piesne</vt:lpstr>
      <vt:lpstr>PowerPoint Presentation</vt:lpstr>
      <vt:lpstr>PowerPoint Presentation</vt:lpstr>
      <vt:lpstr>Zľudovené piesne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maruska</dc:creator>
  <cp:lastModifiedBy>maruska</cp:lastModifiedBy>
  <cp:revision>25</cp:revision>
  <dcterms:created xsi:type="dcterms:W3CDTF">2011-10-12T15:07:03Z</dcterms:created>
  <dcterms:modified xsi:type="dcterms:W3CDTF">2011-11-15T14:56:37Z</dcterms:modified>
</cp:coreProperties>
</file>